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IBM Plex Mon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BMPlexMono-regular.fntdata"/><Relationship Id="rId10" Type="http://schemas.openxmlformats.org/officeDocument/2006/relationships/slide" Target="slides/slide5.xml"/><Relationship Id="rId13" Type="http://schemas.openxmlformats.org/officeDocument/2006/relationships/font" Target="fonts/IBMPlexMono-italic.fntdata"/><Relationship Id="rId12" Type="http://schemas.openxmlformats.org/officeDocument/2006/relationships/font" Target="fonts/IBMPlexMon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IBMPlex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2.png>
</file>

<file path=ppt/media/image14.png>
</file>

<file path=ppt/media/image2.png>
</file>

<file path=ppt/media/image3.gif>
</file>

<file path=ppt/media/image5.png>
</file>

<file path=ppt/media/image6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14.pn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4" name="Google Shape;64;p14"/>
          <p:cNvSpPr txBox="1"/>
          <p:nvPr/>
        </p:nvSpPr>
        <p:spPr>
          <a:xfrm>
            <a:off x="1061375" y="2847275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132650" y="122450"/>
            <a:ext cx="6654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pt-PT" sz="29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QUEM É O PROANO NO INÍCIO DA JORNADA?</a:t>
            </a:r>
            <a:endParaRPr b="0" i="0" sz="2900" u="none" cap="none" strike="noStrik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66" name="Google Shape;66;p14"/>
          <p:cNvCxnSpPr/>
          <p:nvPr/>
        </p:nvCxnSpPr>
        <p:spPr>
          <a:xfrm>
            <a:off x="244925" y="642925"/>
            <a:ext cx="5960100" cy="171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67" name="Google Shape;6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80642" y="936900"/>
            <a:ext cx="406336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68975" y="-253350"/>
            <a:ext cx="1455800" cy="169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9125" y="802587"/>
            <a:ext cx="4914150" cy="201978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-204000" y="959975"/>
            <a:ext cx="6642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FF00FF"/>
                </a:solidFill>
                <a:latin typeface="IBM Plex Mono"/>
                <a:ea typeface="IBM Plex Mono"/>
                <a:cs typeface="IBM Plex Mono"/>
                <a:sym typeface="IBM Plex Mono"/>
              </a:rPr>
              <a:t>MINGW64</a:t>
            </a:r>
            <a:r>
              <a:rPr b="0" i="0" lang="pt-PT" sz="1100" u="none" cap="none" strike="noStrike">
                <a:solidFill>
                  <a:schemeClr val="accent4"/>
                </a:solidFill>
                <a:latin typeface="IBM Plex Mono"/>
                <a:ea typeface="IBM Plex Mono"/>
                <a:cs typeface="IBM Plex Mono"/>
                <a:sym typeface="IBM Plex Mono"/>
              </a:rPr>
              <a:t>/</a:t>
            </a:r>
            <a:endParaRPr b="0" i="0" sz="1100" u="none" cap="none" strike="noStrike">
              <a:solidFill>
                <a:schemeClr val="accent4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PROA:// </a:t>
            </a: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SÃO </a:t>
            </a:r>
            <a:r>
              <a:rPr b="0" i="0" lang="pt-PT" sz="1100" u="none" cap="none" strike="noStrike">
                <a:solidFill>
                  <a:srgbClr val="FF0000"/>
                </a:solidFill>
                <a:latin typeface="IBM Plex Mono"/>
                <a:ea typeface="IBM Plex Mono"/>
                <a:cs typeface="IBM Plex Mono"/>
                <a:sym typeface="IBM Plex Mono"/>
              </a:rPr>
              <a:t>JOVENS</a:t>
            </a: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SELECIONADOS ATRAVÉS DE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DESAFIOS E COM DETERMINAÇÃO E VONTADE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		  DE APRENDER PARA QUE POSSAM INGRESSAR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    NO MERCADO DE TRABALHO COM POSTURA,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QUALIFICAÇÃO E COMPETÊNCIA. </a:t>
            </a:r>
            <a:endParaRPr b="0" i="0" sz="7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379700" y="3272375"/>
            <a:ext cx="4192200" cy="1692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236075" y="3272375"/>
            <a:ext cx="42339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rgbClr val="000000"/>
                </a:solidFill>
                <a:highlight>
                  <a:schemeClr val="accent2"/>
                </a:highlight>
                <a:latin typeface="Impact"/>
                <a:ea typeface="Impact"/>
                <a:cs typeface="Impact"/>
                <a:sym typeface="Impact"/>
              </a:rPr>
              <a:t>DISPOSTOS A SE AUTOCONHECER E ADQUIRIR UM </a:t>
            </a:r>
            <a:endParaRPr b="0" i="0" sz="1400" u="none" cap="none" strike="noStrike">
              <a:solidFill>
                <a:srgbClr val="000000"/>
              </a:solidFill>
              <a:highlight>
                <a:schemeClr val="accent2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rgbClr val="000000"/>
                </a:solidFill>
                <a:highlight>
                  <a:schemeClr val="accent2"/>
                </a:highlight>
                <a:latin typeface="Impact"/>
                <a:ea typeface="Impact"/>
                <a:cs typeface="Impact"/>
                <a:sym typeface="Impact"/>
              </a:rPr>
              <a:t>   PERFIL PROFISSIONAL . ENFRENTAR TODOS OS</a:t>
            </a:r>
            <a:endParaRPr b="0" i="0" sz="1400" u="none" cap="none" strike="noStrike">
              <a:solidFill>
                <a:srgbClr val="000000"/>
              </a:solidFill>
              <a:highlight>
                <a:schemeClr val="accent2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rgbClr val="000000"/>
                </a:solidFill>
                <a:highlight>
                  <a:schemeClr val="accent2"/>
                </a:highlight>
                <a:latin typeface="Impact"/>
                <a:ea typeface="Impact"/>
                <a:cs typeface="Impact"/>
                <a:sym typeface="Impact"/>
              </a:rPr>
              <a:t>OBSTÁCULOS COM COMPROMISSO MESMO SOB </a:t>
            </a:r>
            <a:r>
              <a:rPr b="0" i="0" lang="pt-PT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  </a:t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                        , PARA SABER LIDAR COM FUTUROS </a:t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PROBLEMAS REAIS. SEM SEQUER PENSAR EM </a:t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 </a:t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673575" y="3895475"/>
            <a:ext cx="5878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PT" sz="1700" u="none" cap="none" strike="noStrike">
                <a:solidFill>
                  <a:srgbClr val="000000"/>
                </a:solidFill>
                <a:highlight>
                  <a:srgbClr val="FF0000"/>
                </a:highlight>
                <a:latin typeface="Impact"/>
                <a:ea typeface="Impact"/>
                <a:cs typeface="Impact"/>
                <a:sym typeface="Impact"/>
              </a:rPr>
              <a:t>PRESSÃO</a:t>
            </a:r>
            <a:endParaRPr b="0" i="0" sz="1700" u="none" cap="none" strike="noStrike">
              <a:solidFill>
                <a:srgbClr val="000000"/>
              </a:solidFill>
              <a:highlight>
                <a:srgbClr val="FF000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1718600" y="4329550"/>
            <a:ext cx="5878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PT" sz="2000" u="none" cap="none" strike="noStrike">
                <a:solidFill>
                  <a:srgbClr val="000000"/>
                </a:solidFill>
                <a:highlight>
                  <a:srgbClr val="FF0000"/>
                </a:highlight>
                <a:latin typeface="Impact"/>
                <a:ea typeface="Impact"/>
                <a:cs typeface="Impact"/>
                <a:sym typeface="Impact"/>
              </a:rPr>
              <a:t>DESISTIR. </a:t>
            </a:r>
            <a:endParaRPr b="0" i="0" sz="2000" u="none" cap="none" strike="noStrike">
              <a:solidFill>
                <a:srgbClr val="000000"/>
              </a:solidFill>
              <a:highlight>
                <a:srgbClr val="FF000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2" name="Google Shape;82;p15"/>
          <p:cNvSpPr txBox="1"/>
          <p:nvPr/>
        </p:nvSpPr>
        <p:spPr>
          <a:xfrm>
            <a:off x="219125" y="102050"/>
            <a:ext cx="8474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pt-PT" sz="29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COMO DEVE SER O COMPORTAMENTO DE UM PROANO?</a:t>
            </a:r>
            <a:endParaRPr b="0" i="0" sz="2900" u="none" cap="none" strike="noStrik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83" name="Google Shape;83;p15"/>
          <p:cNvCxnSpPr>
            <a:endCxn id="84" idx="1"/>
          </p:cNvCxnSpPr>
          <p:nvPr/>
        </p:nvCxnSpPr>
        <p:spPr>
          <a:xfrm>
            <a:off x="351075" y="591801"/>
            <a:ext cx="7617900" cy="1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84" name="Google Shape;8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8975" y="-253350"/>
            <a:ext cx="1455800" cy="169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9125" y="802587"/>
            <a:ext cx="4914150" cy="201978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-204000" y="959975"/>
            <a:ext cx="66426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FF00FF"/>
                </a:solidFill>
                <a:latin typeface="IBM Plex Mono"/>
                <a:ea typeface="IBM Plex Mono"/>
                <a:cs typeface="IBM Plex Mono"/>
                <a:sym typeface="IBM Plex Mono"/>
              </a:rPr>
              <a:t>MINGW64</a:t>
            </a:r>
            <a:r>
              <a:rPr b="0" i="0" lang="pt-PT" sz="1100" u="none" cap="none" strike="noStrike">
                <a:solidFill>
                  <a:schemeClr val="accent4"/>
                </a:solidFill>
                <a:latin typeface="IBM Plex Mono"/>
                <a:ea typeface="IBM Plex Mono"/>
                <a:cs typeface="IBM Plex Mono"/>
                <a:sym typeface="IBM Plex Mono"/>
              </a:rPr>
              <a:t>/</a:t>
            </a:r>
            <a:endParaRPr b="0" i="0" sz="1100" u="none" cap="none" strike="noStrike">
              <a:solidFill>
                <a:schemeClr val="accent4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PROA://</a:t>
            </a: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O PROANO PRECISA TER POSTURA DE UM PROFISSIONAL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  DEVE SE COMPORTAR COMO SE ESTIVESSE EM UM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TRABALHO, O QUE NA JORNADA SIMULA UM JOB. DEVE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ESTABELECER UM EQUILÍBRIO EM SUAS EMOÇÕES E SER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ATENTO A TODOS OS TIPOS DE ATIVIDADE E SEMPRE TER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RESPEITO COM A SUA EQUIPE INDEPENDENTE DE COMO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			      ELA SEJA.</a:t>
            </a:r>
            <a:endParaRPr b="0" i="0" sz="7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57150" y="3579575"/>
            <a:ext cx="5514900" cy="1029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0" y="3595475"/>
            <a:ext cx="57192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pt-PT" sz="13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TER UM BOM HUMOR EVITA O ESTRESSE E PROBLEMAS NO AMBIENTE DE TRABALHO.</a:t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pt-PT" sz="13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COM O ENTUSIASMO TEM MAIS ÊNFASE EM SUAS PALAVRAS, TORNANDO-AS CONFIÁVEIS.</a:t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pt-PT" sz="13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O RESPEITO SEMPRE SERÁ FUNDAMENTAL INDEPENDENTE DE QUALQUER SITUAÇÃO.</a:t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pt-PT" sz="13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RECONHECER A HIERARQUIA E O AMBIENTE DE ONDE ESTÁ.</a:t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89" name="Google Shape;89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33275" y="916938"/>
            <a:ext cx="4505999" cy="435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96" name="Google Shape;9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" name="Google Shape;97;p16"/>
          <p:cNvSpPr txBox="1"/>
          <p:nvPr/>
        </p:nvSpPr>
        <p:spPr>
          <a:xfrm>
            <a:off x="1061375" y="2847275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8975" y="-253350"/>
            <a:ext cx="1455800" cy="169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61375" y="608825"/>
            <a:ext cx="3056100" cy="4338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6"/>
          <p:cNvCxnSpPr/>
          <p:nvPr/>
        </p:nvCxnSpPr>
        <p:spPr>
          <a:xfrm rot="10800000">
            <a:off x="3182875" y="2304200"/>
            <a:ext cx="59970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01" name="Google Shape;101;p16"/>
          <p:cNvSpPr txBox="1"/>
          <p:nvPr/>
        </p:nvSpPr>
        <p:spPr>
          <a:xfrm>
            <a:off x="3608400" y="2447075"/>
            <a:ext cx="5535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PT" sz="22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O MANTO É A SUA NOVA IDENTIDADE, PARA QUE AS PESSOAS RECONHEÇAM A DIFERENÇA ENTRE OS AMBIENTES QUE ESTÃO.</a:t>
            </a:r>
            <a:endParaRPr b="0" i="0" sz="2200" u="none" cap="none" strike="noStrik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9" name="Google Shape;109;p17"/>
          <p:cNvSpPr txBox="1"/>
          <p:nvPr/>
        </p:nvSpPr>
        <p:spPr>
          <a:xfrm>
            <a:off x="1061375" y="2847275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0" name="Google Shape;110;p17"/>
          <p:cNvCxnSpPr/>
          <p:nvPr/>
        </p:nvCxnSpPr>
        <p:spPr>
          <a:xfrm>
            <a:off x="351075" y="591800"/>
            <a:ext cx="7129500" cy="1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111" name="Google Shape;11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8975" y="-253350"/>
            <a:ext cx="1455800" cy="169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9125" y="802587"/>
            <a:ext cx="4914150" cy="2019788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-204000" y="959975"/>
            <a:ext cx="66426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FF00FF"/>
                </a:solidFill>
                <a:latin typeface="IBM Plex Mono"/>
                <a:ea typeface="IBM Plex Mono"/>
                <a:cs typeface="IBM Plex Mono"/>
                <a:sym typeface="IBM Plex Mono"/>
              </a:rPr>
              <a:t>MINGW64</a:t>
            </a:r>
            <a:r>
              <a:rPr b="0" i="0" lang="pt-PT" sz="1100" u="none" cap="none" strike="noStrike">
                <a:solidFill>
                  <a:schemeClr val="accent4"/>
                </a:solidFill>
                <a:latin typeface="IBM Plex Mono"/>
                <a:ea typeface="IBM Plex Mono"/>
                <a:cs typeface="IBM Plex Mono"/>
                <a:sym typeface="IBM Plex Mono"/>
              </a:rPr>
              <a:t>/</a:t>
            </a:r>
            <a:endParaRPr b="0" i="0" sz="1100" u="none" cap="none" strike="noStrike">
              <a:solidFill>
                <a:schemeClr val="accent4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PROA:// </a:t>
            </a: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O PROANO NO FINAL DE SUA JORNADA SE TORNA UM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PROFISSIONAL, SEM MEDO DE ENCARAR PROBLEMAS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E DESAFIOS, COM UMA POSTURA INABALÁVEL SENDO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COMPATÍVEL A QUALQUER AMBIENTE. COM SONHOS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GRANDES E COM SEDE DE CRESCER PRIORIZANDO SUA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BUSCA POR CONHECIMENTOS E EVOLUINDO ATRAVÉS DE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SUAS EXPERIÊNCIAS. E COM COMPETÊNCIAS TEM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      GRANDES RECONHECIMENTOS, SEMPRE SENDO </a:t>
            </a:r>
            <a:endParaRPr b="0" i="0" sz="11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PT" sz="1100" u="none" cap="none" strike="noStrike">
                <a:solidFill>
                  <a:srgbClr val="00FF00"/>
                </a:solidFill>
                <a:latin typeface="IBM Plex Mono"/>
                <a:ea typeface="IBM Plex Mono"/>
                <a:cs typeface="IBM Plex Mono"/>
                <a:sym typeface="IBM Plex Mono"/>
              </a:rPr>
              <a:t>PRIORIZADO NOS LUGARES QUE ATUA COMO PROFISSIONAL.      </a:t>
            </a:r>
            <a:endParaRPr b="0" i="0" sz="700" u="none" cap="none" strike="noStrike">
              <a:solidFill>
                <a:srgbClr val="00FF0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208850" y="122450"/>
            <a:ext cx="7578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pt-PT" sz="29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QUEM DEVE SER O PROANO AO FINAL DA JORNADA? </a:t>
            </a:r>
            <a:endParaRPr b="0" i="0" sz="2900" u="none" cap="none" strike="noStrik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92650" y="1271350"/>
            <a:ext cx="2832126" cy="400695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-1949000" y="1808300"/>
            <a:ext cx="664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56896" y="1727100"/>
            <a:ext cx="2241201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/>
          <p:nvPr/>
        </p:nvSpPr>
        <p:spPr>
          <a:xfrm>
            <a:off x="219050" y="3195650"/>
            <a:ext cx="4914300" cy="17724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1149900" y="3414800"/>
            <a:ext cx="6642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ALUNOS:</a:t>
            </a:r>
            <a:r>
              <a:rPr b="0" i="0" lang="pt-PT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PEDRO FELIPE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   GABRIEL SOUZA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   VITÓRIA ALBUQUERQUE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   ISABELLA REGINA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   HELOISA RAFAELLE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